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  <p:sldId id="272" r:id="rId17"/>
    <p:sldId id="273" r:id="rId18"/>
    <p:sldId id="275" r:id="rId19"/>
    <p:sldId id="274" r:id="rId20"/>
    <p:sldId id="276" r:id="rId21"/>
    <p:sldId id="277" r:id="rId22"/>
    <p:sldId id="278" r:id="rId23"/>
    <p:sldId id="279" r:id="rId24"/>
    <p:sldId id="282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3C00"/>
    <a:srgbClr val="0033CC"/>
    <a:srgbClr val="DEF0F2"/>
    <a:srgbClr val="008000"/>
    <a:srgbClr val="8F0000"/>
    <a:srgbClr val="464646"/>
    <a:srgbClr val="F2E5D0"/>
    <a:srgbClr val="CC99FF"/>
    <a:srgbClr val="99FF66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81" autoAdjust="0"/>
    <p:restoredTop sz="86386" autoAdjust="0"/>
  </p:normalViewPr>
  <p:slideViewPr>
    <p:cSldViewPr>
      <p:cViewPr varScale="1">
        <p:scale>
          <a:sx n="150" d="100"/>
          <a:sy n="150" d="100"/>
        </p:scale>
        <p:origin x="126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9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128" d="100"/>
          <a:sy n="128" d="100"/>
        </p:scale>
        <p:origin x="3928" y="184"/>
      </p:cViewPr>
      <p:guideLst/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BEC4D-AF1D-B244-858F-FC7BB69AC3F2}" type="datetimeFigureOut">
              <a:rPr lang="en-US" smtClean="0"/>
              <a:t>11/9/17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7C8AE-DEBD-E641-93E8-ED065F7FB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04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5E68D8E-92B9-6647-9C13-3186C5B514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527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charset="0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1000" b="1"/>
            </a:lvl1pPr>
          </a:lstStyle>
          <a:p>
            <a:fld id="{91E6F249-8D10-7240-A07E-F66CEC252905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0728" name="Group 8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30729" name="Rectangle 9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1" name="Rectangle 11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2" name="Rectangle 12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3" name="Line 13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Rectangle 14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DA5FC-E46B-9C44-BC74-948B74CFAE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7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11163"/>
            <a:ext cx="2057400" cy="5719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1163"/>
            <a:ext cx="6019800" cy="5719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E3472-7C7E-B14E-BFC5-D45A5C34A3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90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D62B2D-F854-104A-9535-9A504E5923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D3FEEA-E4EA-8B48-84AC-27AA886F7D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0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835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5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F6CE3A-7281-7642-9900-6E16427813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6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4CDA5C-119F-CC4B-9649-ABA59C0C10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3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50CE1F-3703-B242-8AD0-B0AC82B28EE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02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6963" y="6248400"/>
            <a:ext cx="21034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SJSU Dept. of Computer Science Fall 2013: November 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82963" y="6248400"/>
            <a:ext cx="26368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CS 151: Object-Oriented Design © R. Mak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1431D7-A35E-FE4C-978D-A4C1DB31A3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8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074743-FE56-7945-B44C-593C2BC728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86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885C50-577F-4141-9922-FD2248DB00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5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1163"/>
            <a:ext cx="8229600" cy="6556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55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38120" y="6248400"/>
            <a:ext cx="548679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FF516B7F-12E3-114E-9B55-66756E9F7A1D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29703" name="Group 7"/>
          <p:cNvGrpSpPr>
            <a:grpSpLocks/>
          </p:cNvGrpSpPr>
          <p:nvPr/>
        </p:nvGrpSpPr>
        <p:grpSpPr bwMode="auto">
          <a:xfrm>
            <a:off x="228600" y="0"/>
            <a:ext cx="8686800" cy="1143000"/>
            <a:chOff x="176" y="96"/>
            <a:chExt cx="5472" cy="1008"/>
          </a:xfrm>
        </p:grpSpPr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97318" y="6263609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Computer</a:t>
            </a:r>
            <a:r>
              <a:rPr lang="en-US" sz="1000" baseline="0" dirty="0" smtClean="0"/>
              <a:t> Engineering Dept.</a:t>
            </a:r>
          </a:p>
          <a:p>
            <a:r>
              <a:rPr lang="en-US" sz="1000" baseline="0" dirty="0" smtClean="0"/>
              <a:t>Fall 2017: November 7</a:t>
            </a:r>
            <a:endParaRPr lang="en-US" sz="10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228860" y="6263609"/>
            <a:ext cx="2964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CMPE 135: Object-Oriented</a:t>
            </a:r>
            <a:r>
              <a:rPr lang="en-US" sz="1000" baseline="0" dirty="0" smtClean="0"/>
              <a:t> Analysis and Design</a:t>
            </a:r>
            <a:br>
              <a:rPr lang="en-US" sz="1000" baseline="0" dirty="0" smtClean="0"/>
            </a:br>
            <a:r>
              <a:rPr lang="en-US" sz="1000" baseline="0" dirty="0" smtClean="0"/>
              <a:t>© R. Mak</a:t>
            </a:r>
            <a:endParaRPr lang="en-US" sz="1000" dirty="0"/>
          </a:p>
        </p:txBody>
      </p:sp>
      <p:pic>
        <p:nvPicPr>
          <p:cNvPr id="17" name="Picture 13" descr="SJSU-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charset="0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o"/>
        <a:defRPr sz="2000">
          <a:solidFill>
            <a:schemeClr val="tx1"/>
          </a:solidFill>
          <a:latin typeface="+mn-lt"/>
          <a:ea typeface="+mn-ea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1600">
          <a:solidFill>
            <a:schemeClr val="tx1"/>
          </a:solidFill>
          <a:latin typeface="+mn-lt"/>
          <a:ea typeface="+mn-ea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sjsu.edu/~ma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sz="3200" dirty="0"/>
              <a:t>CMPE 135: Object-Oriented Analysis </a:t>
            </a:r>
            <a:br>
              <a:rPr lang="en-US" altLang="x-none" sz="3200" dirty="0"/>
            </a:br>
            <a:r>
              <a:rPr lang="en-US" altLang="x-none" sz="3200" dirty="0"/>
              <a:t>and </a:t>
            </a:r>
            <a:r>
              <a:rPr lang="en-US" altLang="x-none" sz="3200" dirty="0" smtClean="0"/>
              <a:t>Design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smtClean="0"/>
              <a:t>November </a:t>
            </a:r>
            <a:r>
              <a:rPr lang="en-US" sz="2400" smtClean="0"/>
              <a:t>9 </a:t>
            </a:r>
            <a:r>
              <a:rPr lang="en-US" sz="2400" dirty="0" smtClean="0"/>
              <a:t>Class </a:t>
            </a:r>
            <a:r>
              <a:rPr lang="en-US" sz="2400" dirty="0"/>
              <a:t>Meeting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</a:pPr>
            <a:r>
              <a:rPr lang="en-US" dirty="0"/>
              <a:t>Department of Computer </a:t>
            </a:r>
            <a:r>
              <a:rPr lang="en-US" dirty="0" smtClean="0"/>
              <a:t>Engineering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San Jose State University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 smtClean="0"/>
              <a:t>Fall 2017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Instructor: Ron Mak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hlinkClick r:id="rId2"/>
              </a:rPr>
              <a:t>www.cs.sjsu.edu/~mak</a:t>
            </a:r>
            <a:endParaRPr lang="en-US" dirty="0"/>
          </a:p>
        </p:txBody>
      </p:sp>
      <p:pic>
        <p:nvPicPr>
          <p:cNvPr id="2053" name="Picture 5" descr="sjsu_log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2638" y="4591050"/>
            <a:ext cx="1096962" cy="10318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E6F249-8D10-7240-A07E-F66CEC25290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 descr="Screen Shot 2015-08-23 at 4.03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40" y="4617707"/>
            <a:ext cx="878610" cy="1188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 vs. Facade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differ in </a:t>
            </a:r>
            <a:r>
              <a:rPr lang="en-US" u="sng" dirty="0" smtClean="0"/>
              <a:t>intent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The Adapter Pattern </a:t>
            </a:r>
            <a:r>
              <a:rPr lang="en-US" u="sng" dirty="0" smtClean="0"/>
              <a:t>alters an interface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to match one that the client expects.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The Facade Pattern provides a </a:t>
            </a:r>
            <a:br>
              <a:rPr lang="en-US" dirty="0" smtClean="0"/>
            </a:br>
            <a:r>
              <a:rPr lang="en-US" u="sng" dirty="0" smtClean="0"/>
              <a:t>simplified interface</a:t>
            </a:r>
            <a:r>
              <a:rPr lang="en-US" dirty="0" smtClean="0"/>
              <a:t> to a complex subsystem.</a:t>
            </a:r>
          </a:p>
          <a:p>
            <a:pPr lvl="4"/>
            <a:endParaRPr lang="en-US" dirty="0" smtClean="0"/>
          </a:p>
          <a:p>
            <a:r>
              <a:rPr lang="en-US" dirty="0"/>
              <a:t>The Facade </a:t>
            </a:r>
            <a:r>
              <a:rPr lang="en-US" dirty="0" smtClean="0"/>
              <a:t>Pattern </a:t>
            </a:r>
            <a:r>
              <a:rPr lang="en-US" u="sng" dirty="0" smtClean="0"/>
              <a:t>decouples a client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from a subsystem of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7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Home Theater Facade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81" y="1325903"/>
            <a:ext cx="6978238" cy="45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2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Home Theater </a:t>
            </a:r>
            <a:r>
              <a:rPr lang="en-US" dirty="0" smtClean="0"/>
              <a:t>Facade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349" y="1691659"/>
            <a:ext cx="5725301" cy="292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50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7" y="1234465"/>
            <a:ext cx="6332036" cy="547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9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a Movie the Easy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06" y="1325903"/>
            <a:ext cx="8412438" cy="364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50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a Movie the </a:t>
            </a:r>
            <a:r>
              <a:rPr lang="en-US" dirty="0" smtClean="0"/>
              <a:t>Easy Way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06" y="1266719"/>
            <a:ext cx="7955243" cy="49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0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Facade Design Pattern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B23C00"/>
                </a:solidFill>
              </a:rPr>
              <a:t>Facade </a:t>
            </a:r>
            <a:r>
              <a:rPr lang="en-US" dirty="0" smtClean="0">
                <a:solidFill>
                  <a:srgbClr val="B23C00"/>
                </a:solidFill>
              </a:rPr>
              <a:t>Design Pattern</a:t>
            </a:r>
            <a:r>
              <a:rPr lang="en-US" dirty="0"/>
              <a:t> provides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u="sng" dirty="0" smtClean="0"/>
              <a:t>unified </a:t>
            </a:r>
            <a:r>
              <a:rPr lang="en-US" u="sng" dirty="0"/>
              <a:t>interface</a:t>
            </a:r>
            <a:r>
              <a:rPr lang="en-US" dirty="0"/>
              <a:t> to a set of interfaces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a subsystem. </a:t>
            </a:r>
            <a:endParaRPr lang="en-US" dirty="0" smtClean="0"/>
          </a:p>
          <a:p>
            <a:pPr lvl="4"/>
            <a:endParaRPr lang="en-US" dirty="0" smtClean="0"/>
          </a:p>
          <a:p>
            <a:r>
              <a:rPr lang="en-US" dirty="0" smtClean="0"/>
              <a:t>Facade </a:t>
            </a:r>
            <a:r>
              <a:rPr lang="en-US" dirty="0"/>
              <a:t>defines a </a:t>
            </a:r>
            <a:r>
              <a:rPr lang="en-US" u="sng" dirty="0" smtClean="0"/>
              <a:t>higher-level </a:t>
            </a:r>
            <a:r>
              <a:rPr lang="en-US" u="sng" dirty="0"/>
              <a:t>interface</a:t>
            </a:r>
            <a:r>
              <a:rPr lang="en-US" dirty="0"/>
              <a:t> that makes </a:t>
            </a:r>
            <a:r>
              <a:rPr lang="en-US" dirty="0" smtClean="0"/>
              <a:t>the </a:t>
            </a:r>
            <a:r>
              <a:rPr lang="en-US" dirty="0"/>
              <a:t>subsystem easier to use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allows us to </a:t>
            </a:r>
            <a:r>
              <a:rPr lang="en-US" u="sng" dirty="0"/>
              <a:t>avoid tight coupling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between </a:t>
            </a:r>
            <a:r>
              <a:rPr lang="en-US" dirty="0"/>
              <a:t>clients and subsystems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55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 of Least 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AKA Law of Demeter.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From any </a:t>
            </a:r>
            <a:r>
              <a:rPr lang="en-US" u="sng" dirty="0" smtClean="0"/>
              <a:t>member function</a:t>
            </a:r>
            <a:r>
              <a:rPr lang="en-US" dirty="0" smtClean="0"/>
              <a:t> of an object, </a:t>
            </a:r>
            <a:br>
              <a:rPr lang="en-US" dirty="0" smtClean="0"/>
            </a:br>
            <a:r>
              <a:rPr lang="en-US" dirty="0" smtClean="0"/>
              <a:t>you may only call functions that belong to:</a:t>
            </a:r>
          </a:p>
          <a:p>
            <a:pPr lvl="1"/>
            <a:r>
              <a:rPr lang="en-US" dirty="0" smtClean="0"/>
              <a:t>The object itself</a:t>
            </a:r>
          </a:p>
          <a:p>
            <a:pPr lvl="1"/>
            <a:r>
              <a:rPr lang="en-US" dirty="0" smtClean="0"/>
              <a:t>Objects passed in as a parameter to the function</a:t>
            </a:r>
          </a:p>
          <a:p>
            <a:pPr lvl="1"/>
            <a:r>
              <a:rPr lang="en-US" dirty="0" smtClean="0"/>
              <a:t>Any object the function creates or instantiates</a:t>
            </a:r>
          </a:p>
          <a:p>
            <a:pPr lvl="1"/>
            <a:r>
              <a:rPr lang="en-US" dirty="0" smtClean="0"/>
              <a:t>Any components of the object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The member function should </a:t>
            </a:r>
            <a:r>
              <a:rPr lang="en-US" u="sng" dirty="0" smtClean="0"/>
              <a:t>not</a:t>
            </a:r>
            <a:r>
              <a:rPr lang="en-US" dirty="0" smtClean="0"/>
              <a:t> call a member function of an object returned from another call.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88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of Least </a:t>
            </a:r>
            <a:r>
              <a:rPr lang="en-US" dirty="0" smtClean="0"/>
              <a:t>Knowledge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19" y="1417342"/>
            <a:ext cx="8320999" cy="407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9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of Least Knowledge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7" y="1213305"/>
            <a:ext cx="6766486" cy="545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55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Strategy</a:t>
            </a:r>
            <a:endParaRPr lang="en-US" dirty="0" smtClean="0"/>
          </a:p>
          <a:p>
            <a:r>
              <a:rPr lang="en-US" dirty="0" smtClean="0"/>
              <a:t>Observer</a:t>
            </a:r>
            <a:endParaRPr lang="en-US" dirty="0" smtClean="0"/>
          </a:p>
          <a:p>
            <a:r>
              <a:rPr lang="en-US" dirty="0" smtClean="0"/>
              <a:t>Decorator</a:t>
            </a:r>
            <a:endParaRPr lang="en-US" dirty="0" smtClean="0"/>
          </a:p>
          <a:p>
            <a:r>
              <a:rPr lang="en-US" dirty="0" smtClean="0"/>
              <a:t>Factory </a:t>
            </a:r>
            <a:r>
              <a:rPr lang="en-US" dirty="0" smtClean="0"/>
              <a:t>Method</a:t>
            </a:r>
            <a:endParaRPr lang="en-US" dirty="0" smtClean="0"/>
          </a:p>
          <a:p>
            <a:r>
              <a:rPr lang="en-US" dirty="0" smtClean="0"/>
              <a:t>Abstract </a:t>
            </a:r>
            <a:r>
              <a:rPr lang="en-US" dirty="0" smtClean="0"/>
              <a:t>Factory</a:t>
            </a:r>
          </a:p>
          <a:p>
            <a:r>
              <a:rPr lang="en-US" dirty="0" smtClean="0"/>
              <a:t>Singleton</a:t>
            </a:r>
          </a:p>
          <a:p>
            <a:r>
              <a:rPr lang="en-US" dirty="0" smtClean="0"/>
              <a:t>Adapter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3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of Least Knowledge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437" y="1234464"/>
            <a:ext cx="5223199" cy="54711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693" y="1417342"/>
            <a:ext cx="3320140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</a:rPr>
              <a:t>The Facade Design Pattern</a:t>
            </a:r>
          </a:p>
          <a:p>
            <a:r>
              <a:rPr lang="en-US" sz="2000" dirty="0" smtClean="0">
                <a:solidFill>
                  <a:srgbClr val="0033CC"/>
                </a:solidFill>
              </a:rPr>
              <a:t>supports the Principle of</a:t>
            </a:r>
          </a:p>
          <a:p>
            <a:r>
              <a:rPr lang="en-US" sz="2000" dirty="0" smtClean="0">
                <a:solidFill>
                  <a:srgbClr val="0033CC"/>
                </a:solidFill>
              </a:rPr>
              <a:t>Least Knowledge.</a:t>
            </a:r>
            <a:endParaRPr lang="en-US" sz="20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254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State Design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State Pattern helps objects control their behavior by changing their internal state.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Example: Design code to monitor </a:t>
            </a:r>
            <a:br>
              <a:rPr lang="en-US" dirty="0" smtClean="0"/>
            </a:br>
            <a:r>
              <a:rPr lang="en-US" dirty="0" smtClean="0"/>
              <a:t>the state of gumball machines.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16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 Design </a:t>
            </a:r>
            <a:r>
              <a:rPr lang="en-US" dirty="0" smtClean="0"/>
              <a:t>Pattern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38" y="1207323"/>
            <a:ext cx="7132822" cy="56506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531" y="2331732"/>
            <a:ext cx="12827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mtClean="0"/>
              <a:t>Gather states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79" y="1965976"/>
            <a:ext cx="68199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05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</a:t>
            </a:r>
            <a:r>
              <a:rPr lang="en-US" dirty="0" smtClean="0"/>
              <a:t>Machine Code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036332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Hold the current state in an </a:t>
            </a:r>
            <a:r>
              <a:rPr lang="en-US" dirty="0"/>
              <a:t>instance </a:t>
            </a:r>
            <a:r>
              <a:rPr lang="en-US" dirty="0" smtClean="0"/>
              <a:t>variable.</a:t>
            </a:r>
          </a:p>
          <a:p>
            <a:pPr lvl="1"/>
            <a:r>
              <a:rPr lang="en-US" dirty="0" smtClean="0"/>
              <a:t>Define values for each of the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8" y="2566756"/>
            <a:ext cx="8686800" cy="295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83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Code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44893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Gather all the </a:t>
            </a:r>
            <a:r>
              <a:rPr lang="en-US" smtClean="0"/>
              <a:t>actions that can happen in the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2331732"/>
            <a:ext cx="74930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02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Code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 smtClean="0"/>
              <a:t>Create the state machine class.</a:t>
            </a:r>
          </a:p>
          <a:p>
            <a:pPr marL="2341563" lvl="4" indent="-514350">
              <a:buFont typeface="+mj-lt"/>
              <a:buAutoNum type="arabicPeriod"/>
            </a:pPr>
            <a:endParaRPr lang="en-US" dirty="0" smtClean="0"/>
          </a:p>
          <a:p>
            <a:pPr marL="952500" lvl="1" indent="-514350"/>
            <a:r>
              <a:rPr lang="en-US" dirty="0" smtClean="0"/>
              <a:t>For each action, create a function that uses </a:t>
            </a:r>
            <a:r>
              <a:rPr lang="en-US" u="sng" dirty="0" smtClean="0"/>
              <a:t>conditional statements</a:t>
            </a:r>
            <a:r>
              <a:rPr lang="en-US" dirty="0" smtClean="0"/>
              <a:t> to determine what behavior </a:t>
            </a:r>
            <a:br>
              <a:rPr lang="en-US" dirty="0" smtClean="0"/>
            </a:br>
            <a:r>
              <a:rPr lang="en-US" dirty="0" smtClean="0"/>
              <a:t>is appropriate in each state.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7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Code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318" y="1325903"/>
            <a:ext cx="6949364" cy="48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58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Code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6" y="1179381"/>
            <a:ext cx="5917709" cy="563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7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118" y="301808"/>
            <a:ext cx="5520583" cy="651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49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Facade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236697"/>
          </a:xfrm>
        </p:spPr>
        <p:txBody>
          <a:bodyPr/>
          <a:lstStyle/>
          <a:p>
            <a:r>
              <a:rPr lang="en-US" dirty="0" smtClean="0"/>
              <a:t>The Adapter Pattern </a:t>
            </a:r>
            <a:r>
              <a:rPr lang="en-US" u="sng" dirty="0" smtClean="0"/>
              <a:t>converts the interface</a:t>
            </a:r>
            <a:r>
              <a:rPr lang="en-US" dirty="0" smtClean="0"/>
              <a:t> of a class to one that the client expects.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Wrap the object that has the incompatible interface with an object that implements the correct interface.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The Facade Pattern </a:t>
            </a:r>
            <a:r>
              <a:rPr lang="en-US" u="sng" dirty="0" smtClean="0"/>
              <a:t>alters an interface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 order to </a:t>
            </a:r>
            <a:r>
              <a:rPr lang="en-US" u="sng" dirty="0" smtClean="0"/>
              <a:t>simplify</a:t>
            </a:r>
            <a:r>
              <a:rPr lang="en-US" dirty="0" smtClean="0"/>
              <a:t> the interface.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Hide the complexity of one or more classes </a:t>
            </a:r>
            <a:br>
              <a:rPr lang="en-US" dirty="0" smtClean="0"/>
            </a:br>
            <a:r>
              <a:rPr lang="en-US" dirty="0" smtClean="0"/>
              <a:t>behind a clean, well-designed facade.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84668" y="5417403"/>
            <a:ext cx="3102131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These examples </a:t>
            </a:r>
            <a:r>
              <a:rPr lang="en-US" sz="1200" smtClean="0"/>
              <a:t>and </a:t>
            </a:r>
            <a:r>
              <a:rPr lang="en-US" sz="1200" smtClean="0"/>
              <a:t>their images </a:t>
            </a:r>
            <a:r>
              <a:rPr lang="en-US" sz="1200" dirty="0" smtClean="0"/>
              <a:t>are from</a:t>
            </a:r>
          </a:p>
          <a:p>
            <a:r>
              <a:rPr lang="en-US" sz="1200" b="1" dirty="0" smtClean="0"/>
              <a:t>Head First Design Patterns</a:t>
            </a:r>
          </a:p>
          <a:p>
            <a:r>
              <a:rPr lang="en-US" sz="1200" dirty="0" smtClean="0"/>
              <a:t>by Eric &amp; Elizabeth Freeman</a:t>
            </a:r>
          </a:p>
          <a:p>
            <a:r>
              <a:rPr lang="en-US" sz="1200" dirty="0" smtClean="0"/>
              <a:t>O’Reilly, 2004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77994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9" y="1234464"/>
            <a:ext cx="8977647" cy="493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54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Change Request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539" y="1353911"/>
            <a:ext cx="6298921" cy="489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45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to Extend the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95" y="1292021"/>
            <a:ext cx="7749504" cy="497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98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Define </a:t>
            </a:r>
            <a:r>
              <a:rPr lang="en-US" dirty="0"/>
              <a:t>a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State</a:t>
            </a:r>
            <a:r>
              <a:rPr lang="en-US" dirty="0"/>
              <a:t> interface that contains a </a:t>
            </a:r>
            <a:r>
              <a:rPr lang="en-US" dirty="0" smtClean="0"/>
              <a:t>function </a:t>
            </a:r>
            <a:r>
              <a:rPr lang="en-US" dirty="0"/>
              <a:t>for every </a:t>
            </a:r>
            <a:r>
              <a:rPr lang="en-US" dirty="0" smtClean="0"/>
              <a:t>Gumball Machine action.</a:t>
            </a:r>
          </a:p>
          <a:p>
            <a:pPr marL="2341563" lvl="4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Implement </a:t>
            </a:r>
            <a:r>
              <a:rPr lang="en-US" dirty="0"/>
              <a:t>a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State</a:t>
            </a:r>
            <a:r>
              <a:rPr lang="en-US" dirty="0"/>
              <a:t> class for every state of the machine. </a:t>
            </a:r>
            <a:endParaRPr lang="en-US" dirty="0" smtClean="0"/>
          </a:p>
          <a:p>
            <a:pPr marL="952500" lvl="1" indent="-514350"/>
            <a:r>
              <a:rPr lang="en-US" dirty="0" smtClean="0"/>
              <a:t>These </a:t>
            </a:r>
            <a:r>
              <a:rPr lang="en-US" dirty="0"/>
              <a:t>classes will be responsible for the behavior of the machine when it is in the corresponding state</a:t>
            </a:r>
            <a:r>
              <a:rPr lang="en-US" dirty="0" smtClean="0"/>
              <a:t>.</a:t>
            </a:r>
          </a:p>
          <a:p>
            <a:pPr marL="2341563" lvl="4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 rid </a:t>
            </a:r>
            <a:r>
              <a:rPr lang="en-US" dirty="0"/>
              <a:t>of all of our conditional code and instead delegate to the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State</a:t>
            </a:r>
            <a:r>
              <a:rPr lang="en-US" dirty="0"/>
              <a:t> class to do the work for 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10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7" y="313844"/>
            <a:ext cx="6400730" cy="641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82" y="1234464"/>
            <a:ext cx="7708713" cy="5393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the State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07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Rework the Gumball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90" y="1315624"/>
            <a:ext cx="5669219" cy="49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98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7" y="348808"/>
            <a:ext cx="5564359" cy="646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76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8" y="311302"/>
            <a:ext cx="6857924" cy="649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15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SoldState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318" y="1207453"/>
            <a:ext cx="6675047" cy="559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4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Home Theater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94" y="1289645"/>
            <a:ext cx="6994012" cy="495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37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Accomplishments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now </a:t>
            </a:r>
            <a:r>
              <a:rPr lang="en-US" dirty="0"/>
              <a:t>have a Gumball Machine implementation that is </a:t>
            </a:r>
            <a:r>
              <a:rPr lang="en-US" i="1" dirty="0"/>
              <a:t>structurally</a:t>
            </a:r>
            <a:r>
              <a:rPr lang="en-US" dirty="0"/>
              <a:t>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quite </a:t>
            </a:r>
            <a:r>
              <a:rPr lang="en-US" dirty="0"/>
              <a:t>different from </a:t>
            </a:r>
            <a:r>
              <a:rPr lang="en-US" dirty="0" smtClean="0"/>
              <a:t>the first </a:t>
            </a:r>
            <a:r>
              <a:rPr lang="en-US" dirty="0"/>
              <a:t>version,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yet </a:t>
            </a:r>
            <a:r>
              <a:rPr lang="en-US" i="1" dirty="0"/>
              <a:t>functionally it is exactly the same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69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dirty="0" smtClean="0"/>
              <a:t>Accomplishments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Localized the behavior of each state into its own class.</a:t>
            </a:r>
          </a:p>
          <a:p>
            <a:r>
              <a:rPr lang="en-US" dirty="0"/>
              <a:t>Removed all the troublesome if statements that would have been difficult to maintain.</a:t>
            </a:r>
          </a:p>
          <a:p>
            <a:r>
              <a:rPr lang="en-US" dirty="0"/>
              <a:t>Closed each state for modification, and yet left the Gumball Machine open to extension by adding new state </a:t>
            </a:r>
            <a:r>
              <a:rPr lang="en-US" dirty="0" smtClean="0"/>
              <a:t>classes.</a:t>
            </a:r>
            <a:endParaRPr lang="en-US" dirty="0"/>
          </a:p>
          <a:p>
            <a:r>
              <a:rPr lang="en-US" dirty="0"/>
              <a:t>Created a code base and class structure that maps much more closely to the Mighty Gumball diagram and is easier to read and understand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66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Aspects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47" y="1234464"/>
            <a:ext cx="4950345" cy="475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8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903" y="320074"/>
            <a:ext cx="4990758" cy="63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29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Design Pattern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B23C00"/>
                </a:solidFill>
              </a:rPr>
              <a:t>State </a:t>
            </a:r>
            <a:r>
              <a:rPr lang="en-US" dirty="0" smtClean="0">
                <a:solidFill>
                  <a:srgbClr val="B23C00"/>
                </a:solidFill>
              </a:rPr>
              <a:t>Design Pattern</a:t>
            </a:r>
            <a:r>
              <a:rPr lang="en-US" dirty="0"/>
              <a:t> allows an object to alter its behavior when its internal state changes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object will appear to change its class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pPr lvl="1"/>
            <a:r>
              <a:rPr lang="en-US" dirty="0"/>
              <a:t>I</a:t>
            </a:r>
            <a:r>
              <a:rPr lang="en-US" dirty="0" smtClean="0"/>
              <a:t>f </a:t>
            </a:r>
            <a:r>
              <a:rPr lang="en-US" dirty="0"/>
              <a:t>an object you’re using can completely change its behavior, then it appears </a:t>
            </a:r>
            <a:r>
              <a:rPr lang="en-US" dirty="0" smtClean="0"/>
              <a:t>that </a:t>
            </a:r>
            <a:r>
              <a:rPr lang="en-US" dirty="0"/>
              <a:t>the object is actually instantiated from another class. </a:t>
            </a:r>
            <a:endParaRPr lang="en-US" dirty="0" smtClean="0"/>
          </a:p>
          <a:p>
            <a:pPr lvl="5"/>
            <a:endParaRPr lang="en-US" dirty="0" smtClean="0"/>
          </a:p>
          <a:p>
            <a:pPr lvl="1"/>
            <a:r>
              <a:rPr lang="en-US" dirty="0" smtClean="0"/>
              <a:t>In </a:t>
            </a:r>
            <a:r>
              <a:rPr lang="en-US" dirty="0"/>
              <a:t>reality, however, </a:t>
            </a:r>
            <a:r>
              <a:rPr lang="en-US" dirty="0" smtClean="0"/>
              <a:t>we </a:t>
            </a:r>
            <a:r>
              <a:rPr lang="en-US" dirty="0"/>
              <a:t>are using </a:t>
            </a:r>
            <a:r>
              <a:rPr lang="en-US" u="sng" dirty="0"/>
              <a:t>composition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give the appearance of a class change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by </a:t>
            </a:r>
            <a:r>
              <a:rPr lang="en-US" dirty="0"/>
              <a:t>simply referencing different state objects</a:t>
            </a: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47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Pattern Class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46" y="1217158"/>
            <a:ext cx="7962470" cy="493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31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the Gumball 1 in 10 Game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97050"/>
            <a:ext cx="73152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473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</a:t>
            </a:r>
            <a:r>
              <a:rPr lang="en-US" dirty="0" smtClean="0"/>
              <a:t>the Game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03" y="1325903"/>
            <a:ext cx="7955193" cy="480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824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38" y="286257"/>
            <a:ext cx="6857924" cy="645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13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Test 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74" y="1234464"/>
            <a:ext cx="6217852" cy="489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56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a Movie the Hard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2000" dirty="0"/>
              <a:t>Turn on the popcorn popper</a:t>
            </a:r>
          </a:p>
          <a:p>
            <a:pPr>
              <a:buFont typeface="+mj-lt"/>
              <a:buAutoNum type="arabicPeriod"/>
            </a:pPr>
            <a:r>
              <a:rPr lang="en-US" sz="2000" dirty="0" smtClean="0"/>
              <a:t>Start </a:t>
            </a:r>
            <a:r>
              <a:rPr lang="en-US" sz="2000" dirty="0"/>
              <a:t>the popper popping</a:t>
            </a:r>
          </a:p>
          <a:p>
            <a:pPr>
              <a:buFont typeface="+mj-lt"/>
              <a:buAutoNum type="arabicPeriod"/>
            </a:pPr>
            <a:r>
              <a:rPr lang="en-US" sz="2000" dirty="0" smtClean="0"/>
              <a:t>Dim </a:t>
            </a:r>
            <a:r>
              <a:rPr lang="en-US" sz="2000" dirty="0"/>
              <a:t>the lights</a:t>
            </a:r>
          </a:p>
          <a:p>
            <a:pPr>
              <a:buFont typeface="+mj-lt"/>
              <a:buAutoNum type="arabicPeriod"/>
            </a:pPr>
            <a:r>
              <a:rPr lang="en-US" sz="2000" dirty="0" smtClean="0"/>
              <a:t>Put </a:t>
            </a:r>
            <a:r>
              <a:rPr lang="en-US" sz="2000" dirty="0"/>
              <a:t>the screen down</a:t>
            </a:r>
          </a:p>
          <a:p>
            <a:pPr>
              <a:buFont typeface="+mj-lt"/>
              <a:buAutoNum type="arabicPeriod"/>
            </a:pPr>
            <a:r>
              <a:rPr lang="en-US" sz="2000" dirty="0" smtClean="0"/>
              <a:t>Turn </a:t>
            </a:r>
            <a:r>
              <a:rPr lang="en-US" sz="2000" dirty="0"/>
              <a:t>the projector on</a:t>
            </a:r>
          </a:p>
          <a:p>
            <a:pPr>
              <a:buFont typeface="+mj-lt"/>
              <a:buAutoNum type="arabicPeriod"/>
            </a:pPr>
            <a:r>
              <a:rPr lang="en-US" sz="2000" dirty="0" smtClean="0"/>
              <a:t>Set </a:t>
            </a:r>
            <a:r>
              <a:rPr lang="en-US" sz="2000" dirty="0"/>
              <a:t>the projector input to DVD</a:t>
            </a:r>
          </a:p>
          <a:p>
            <a:pPr>
              <a:buFont typeface="+mj-lt"/>
              <a:buAutoNum type="arabicPeriod"/>
            </a:pPr>
            <a:r>
              <a:rPr lang="en-US" sz="2000" dirty="0" smtClean="0"/>
              <a:t>Put </a:t>
            </a:r>
            <a:r>
              <a:rPr lang="en-US" sz="2000" dirty="0"/>
              <a:t>the projector on wide-screen mode</a:t>
            </a:r>
          </a:p>
          <a:p>
            <a:pPr>
              <a:buFont typeface="+mj-lt"/>
              <a:buAutoNum type="arabicPeriod"/>
            </a:pPr>
            <a:r>
              <a:rPr lang="en-US" sz="2000" dirty="0" smtClean="0"/>
              <a:t>Turn </a:t>
            </a:r>
            <a:r>
              <a:rPr lang="en-US" sz="2000" dirty="0"/>
              <a:t>the sound amplifier on</a:t>
            </a:r>
          </a:p>
          <a:p>
            <a:pPr>
              <a:buFont typeface="+mj-lt"/>
              <a:buAutoNum type="arabicPeriod"/>
            </a:pPr>
            <a:r>
              <a:rPr lang="en-US" sz="2000" dirty="0" smtClean="0"/>
              <a:t>Set </a:t>
            </a:r>
            <a:r>
              <a:rPr lang="en-US" sz="2000" dirty="0"/>
              <a:t>the amplifier to DVD input</a:t>
            </a:r>
          </a:p>
          <a:p>
            <a:pPr>
              <a:buFont typeface="+mj-lt"/>
              <a:buAutoNum type="arabicPeriod"/>
            </a:pPr>
            <a:r>
              <a:rPr lang="en-US" sz="2000" dirty="0" smtClean="0"/>
              <a:t>Set </a:t>
            </a:r>
            <a:r>
              <a:rPr lang="en-US" sz="2000" dirty="0"/>
              <a:t>the amplifier to surround sound</a:t>
            </a:r>
          </a:p>
          <a:p>
            <a:pPr>
              <a:buFont typeface="+mj-lt"/>
              <a:buAutoNum type="arabicPeriod"/>
            </a:pPr>
            <a:r>
              <a:rPr lang="en-US" sz="2000" dirty="0" smtClean="0"/>
              <a:t>Set </a:t>
            </a:r>
            <a:r>
              <a:rPr lang="en-US" sz="2000" dirty="0"/>
              <a:t>the amplifier volume to medium (5)</a:t>
            </a:r>
          </a:p>
          <a:p>
            <a:pPr>
              <a:buFont typeface="+mj-lt"/>
              <a:buAutoNum type="arabicPeriod"/>
            </a:pPr>
            <a:r>
              <a:rPr lang="en-US" sz="2000" dirty="0" smtClean="0"/>
              <a:t>Turn </a:t>
            </a:r>
            <a:r>
              <a:rPr lang="en-US" sz="2000" dirty="0"/>
              <a:t>the DVD player on</a:t>
            </a:r>
          </a:p>
          <a:p>
            <a:pPr>
              <a:buFont typeface="+mj-lt"/>
              <a:buAutoNum type="arabicPeriod"/>
            </a:pPr>
            <a:r>
              <a:rPr lang="en-US" sz="2000" dirty="0" smtClean="0"/>
              <a:t>Start </a:t>
            </a:r>
            <a:r>
              <a:rPr lang="en-US" sz="2000" dirty="0"/>
              <a:t>the DVD player </a:t>
            </a:r>
            <a:r>
              <a:rPr lang="en-US" sz="2000" dirty="0" smtClean="0"/>
              <a:t>playing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451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Test </a:t>
            </a:r>
            <a:r>
              <a:rPr lang="en-US" dirty="0" smtClean="0"/>
              <a:t>Run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09" y="1229414"/>
            <a:ext cx="6452982" cy="501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96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</a:t>
            </a:r>
            <a:r>
              <a:rPr lang="en-US" dirty="0"/>
              <a:t>a Movie the Hard </a:t>
            </a:r>
            <a:r>
              <a:rPr lang="en-US" dirty="0" smtClean="0"/>
              <a:t>Way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98" y="1325903"/>
            <a:ext cx="7040803" cy="477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70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Complexities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movie is over, how do you turn everything off? </a:t>
            </a:r>
            <a:endParaRPr lang="en-US" dirty="0" smtClean="0"/>
          </a:p>
          <a:p>
            <a:pPr lvl="1"/>
            <a:r>
              <a:rPr lang="en-US" dirty="0" smtClean="0"/>
              <a:t>Wouldn’t </a:t>
            </a:r>
            <a:r>
              <a:rPr lang="en-US" dirty="0"/>
              <a:t>you have to do all of this over again,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reverse</a:t>
            </a:r>
            <a:r>
              <a:rPr lang="en-US" dirty="0" smtClean="0"/>
              <a:t>?</a:t>
            </a:r>
          </a:p>
          <a:p>
            <a:pPr lvl="5"/>
            <a:endParaRPr lang="en-US" dirty="0"/>
          </a:p>
          <a:p>
            <a:r>
              <a:rPr lang="en-US" dirty="0"/>
              <a:t>Wouldn’t it be as complex to listen 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CD or the radio</a:t>
            </a:r>
            <a:r>
              <a:rPr lang="en-US" dirty="0" smtClean="0"/>
              <a:t>?</a:t>
            </a:r>
          </a:p>
          <a:p>
            <a:pPr lvl="4"/>
            <a:endParaRPr lang="en-US" dirty="0"/>
          </a:p>
          <a:p>
            <a:r>
              <a:rPr lang="en-US" dirty="0"/>
              <a:t>If you decide to upgrade your system,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you’re </a:t>
            </a:r>
            <a:r>
              <a:rPr lang="en-US" dirty="0"/>
              <a:t>probably going to have to learn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slightly different procedure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17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 with the Facade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Simplify a complex system </a:t>
            </a:r>
            <a:r>
              <a:rPr lang="en-US" dirty="0"/>
              <a:t>by implementing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Facade class that provides </a:t>
            </a:r>
            <a:r>
              <a:rPr lang="en-US" dirty="0" smtClean="0"/>
              <a:t>a </a:t>
            </a:r>
            <a:r>
              <a:rPr lang="en-US" dirty="0"/>
              <a:t>more reasonable interface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If necessary, you can still go behind the facade to access the underlying complex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81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 with the Facade </a:t>
            </a:r>
            <a:r>
              <a:rPr lang="en-US" dirty="0" smtClean="0"/>
              <a:t>Pattern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996"/>
            <a:ext cx="9144000" cy="46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5707"/>
      </p:ext>
    </p:extLst>
  </p:cSld>
  <p:clrMapOvr>
    <a:masterClrMapping/>
  </p:clrMapOvr>
</p:sld>
</file>

<file path=ppt/theme/theme1.xml><?xml version="1.0" encoding="utf-8"?>
<a:theme xmlns:a="http://schemas.openxmlformats.org/drawingml/2006/main" name="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34773</TotalTime>
  <Words>618</Words>
  <Application>Microsoft Macintosh PowerPoint</Application>
  <PresentationFormat>On-screen Show (4:3)</PresentationFormat>
  <Paragraphs>188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Courier New</vt:lpstr>
      <vt:lpstr>ＭＳ Ｐゴシック</vt:lpstr>
      <vt:lpstr>Times New Roman</vt:lpstr>
      <vt:lpstr>Wingdings</vt:lpstr>
      <vt:lpstr>Arial</vt:lpstr>
      <vt:lpstr>Quadrant</vt:lpstr>
      <vt:lpstr>CMPE 135: Object-Oriented Analysis  and Design November 9 Class Meeting</vt:lpstr>
      <vt:lpstr>Design Patterns</vt:lpstr>
      <vt:lpstr>The Facade Pattern</vt:lpstr>
      <vt:lpstr>Example: Home Theater</vt:lpstr>
      <vt:lpstr>Watch a Movie the Hard Way</vt:lpstr>
      <vt:lpstr>Watch a Movie the Hard Way, cont’d</vt:lpstr>
      <vt:lpstr>More Complexities</vt:lpstr>
      <vt:lpstr>Simplify with the Facade Pattern</vt:lpstr>
      <vt:lpstr>Simplify with the Facade Pattern, cont’d</vt:lpstr>
      <vt:lpstr>Adapter vs. Facade Patterns</vt:lpstr>
      <vt:lpstr>The Home Theater Facade</vt:lpstr>
      <vt:lpstr>The Home Theater Facade, cont’d</vt:lpstr>
      <vt:lpstr>Implementation</vt:lpstr>
      <vt:lpstr>Watch a Movie the Easy Way</vt:lpstr>
      <vt:lpstr>Watch a Movie the Easy Way, cont’d</vt:lpstr>
      <vt:lpstr>Facade Design Pattern Defined</vt:lpstr>
      <vt:lpstr>Principle of Least Knowledge</vt:lpstr>
      <vt:lpstr>Principle of Least Knowledge, cont’d</vt:lpstr>
      <vt:lpstr>Principle of Least Knowledge, cont’d</vt:lpstr>
      <vt:lpstr>Principle of Least Knowledge, cont’d</vt:lpstr>
      <vt:lpstr>The State Design Pattern</vt:lpstr>
      <vt:lpstr>The State Design Pattern, cont’d</vt:lpstr>
      <vt:lpstr>State Machine Code</vt:lpstr>
      <vt:lpstr>State Machine Code, cont’d</vt:lpstr>
      <vt:lpstr>State Machine Code, cont’d</vt:lpstr>
      <vt:lpstr>State Machine Code, cont’d</vt:lpstr>
      <vt:lpstr>State Machine Code, cont’d</vt:lpstr>
      <vt:lpstr>State Machine Code, cont’d</vt:lpstr>
      <vt:lpstr>PowerPoint Presentation</vt:lpstr>
      <vt:lpstr>Testing</vt:lpstr>
      <vt:lpstr>A Change Request</vt:lpstr>
      <vt:lpstr>Hard to Extend the Code</vt:lpstr>
      <vt:lpstr>The New Design</vt:lpstr>
      <vt:lpstr>PowerPoint Presentation</vt:lpstr>
      <vt:lpstr>Implement the State Classes</vt:lpstr>
      <vt:lpstr>Rework the Gumball Machine</vt:lpstr>
      <vt:lpstr>PowerPoint Presentation</vt:lpstr>
      <vt:lpstr>PowerPoint Presentation</vt:lpstr>
      <vt:lpstr>The SoldState Class</vt:lpstr>
      <vt:lpstr>Our Accomplishments</vt:lpstr>
      <vt:lpstr>Our Accomplishments, cont’d</vt:lpstr>
      <vt:lpstr>Functional Aspects</vt:lpstr>
      <vt:lpstr>PowerPoint Presentation</vt:lpstr>
      <vt:lpstr>State Design Pattern Defined</vt:lpstr>
      <vt:lpstr>State Pattern Class Diagram</vt:lpstr>
      <vt:lpstr>Complete the Gumball 1 in 10 Game</vt:lpstr>
      <vt:lpstr>Complete the Game, cont’d</vt:lpstr>
      <vt:lpstr>PowerPoint Presentation</vt:lpstr>
      <vt:lpstr>Final Test Run</vt:lpstr>
      <vt:lpstr>Final Test Run, cont’d</vt:lpstr>
    </vt:vector>
  </TitlesOfParts>
  <Company>Apropos Logic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153: Concepts of Compiler Design</dc:title>
  <dc:creator>Ronald Mak</dc:creator>
  <cp:lastModifiedBy>Ronald Mak</cp:lastModifiedBy>
  <cp:revision>817</cp:revision>
  <dcterms:created xsi:type="dcterms:W3CDTF">2008-01-12T03:52:55Z</dcterms:created>
  <dcterms:modified xsi:type="dcterms:W3CDTF">2017-11-09T19:56:17Z</dcterms:modified>
</cp:coreProperties>
</file>